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72" r:id="rId10"/>
    <p:sldId id="266" r:id="rId11"/>
    <p:sldId id="267" r:id="rId12"/>
    <p:sldId id="269" r:id="rId13"/>
    <p:sldId id="265" r:id="rId14"/>
    <p:sldId id="262" r:id="rId15"/>
    <p:sldId id="26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51CF-6D4E-48EF-916E-2113B177033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738F-22F9-439C-8982-F986D68C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9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51CF-6D4E-48EF-916E-2113B177033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738F-22F9-439C-8982-F986D68C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4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51CF-6D4E-48EF-916E-2113B177033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738F-22F9-439C-8982-F986D68C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2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51CF-6D4E-48EF-916E-2113B177033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738F-22F9-439C-8982-F986D68C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51CF-6D4E-48EF-916E-2113B177033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738F-22F9-439C-8982-F986D68C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51CF-6D4E-48EF-916E-2113B177033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738F-22F9-439C-8982-F986D68C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1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51CF-6D4E-48EF-916E-2113B177033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738F-22F9-439C-8982-F986D68C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8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51CF-6D4E-48EF-916E-2113B177033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738F-22F9-439C-8982-F986D68C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51CF-6D4E-48EF-916E-2113B177033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738F-22F9-439C-8982-F986D68C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1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51CF-6D4E-48EF-916E-2113B177033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738F-22F9-439C-8982-F986D68C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3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51CF-6D4E-48EF-916E-2113B177033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738F-22F9-439C-8982-F986D68C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C51CF-6D4E-48EF-916E-2113B177033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2738F-22F9-439C-8982-F986D68C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8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022" y="411163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Bisphosphonates 101:</a:t>
            </a:r>
            <a:br>
              <a:rPr lang="en-US" sz="4000" dirty="0" smtClean="0"/>
            </a:br>
            <a:r>
              <a:rPr lang="en-US" sz="4000" dirty="0" smtClean="0"/>
              <a:t>  </a:t>
            </a:r>
            <a:br>
              <a:rPr lang="en-US" sz="4000" dirty="0" smtClean="0"/>
            </a:br>
            <a:r>
              <a:rPr lang="en-US" sz="4000" dirty="0" smtClean="0"/>
              <a:t>What you need to know and why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022" y="3550075"/>
            <a:ext cx="9144000" cy="1128006"/>
          </a:xfrm>
        </p:spPr>
        <p:txBody>
          <a:bodyPr/>
          <a:lstStyle/>
          <a:p>
            <a:r>
              <a:rPr lang="en-US" dirty="0" smtClean="0"/>
              <a:t>A presentation to the TOBA Board of Directors</a:t>
            </a:r>
          </a:p>
          <a:p>
            <a:r>
              <a:rPr lang="en-US" dirty="0" smtClean="0"/>
              <a:t>April 5, 2019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350518" y="5429393"/>
            <a:ext cx="4074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Mary Scollay, DVM</a:t>
            </a:r>
          </a:p>
          <a:p>
            <a:r>
              <a:rPr lang="en-US" dirty="0" smtClean="0"/>
              <a:t>Equine Medical Director</a:t>
            </a:r>
          </a:p>
          <a:p>
            <a:r>
              <a:rPr lang="en-US" dirty="0" smtClean="0"/>
              <a:t>Kentucky Horse Racing Commission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6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29" y="156799"/>
            <a:ext cx="12066572" cy="22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</a:t>
            </a:r>
            <a:r>
              <a:rPr lang="en-US" dirty="0" smtClean="0"/>
              <a:t>almar </a:t>
            </a:r>
            <a:r>
              <a:rPr lang="en-US" dirty="0" err="1"/>
              <a:t>osteochondral</a:t>
            </a:r>
            <a:r>
              <a:rPr lang="en-US" dirty="0"/>
              <a:t> disease</a:t>
            </a:r>
            <a:r>
              <a:rPr lang="en-US" dirty="0" smtClean="0"/>
              <a:t>, </a:t>
            </a:r>
            <a:r>
              <a:rPr lang="en-US" dirty="0"/>
              <a:t>non-adaptive bone disease, or bone </a:t>
            </a:r>
            <a:r>
              <a:rPr lang="en-US" dirty="0" smtClean="0"/>
              <a:t>bruising </a:t>
            </a:r>
            <a:r>
              <a:rPr lang="en-US" dirty="0"/>
              <a:t>are all </a:t>
            </a:r>
            <a:r>
              <a:rPr lang="en-US" dirty="0" smtClean="0"/>
              <a:t>terms used to describe </a:t>
            </a:r>
            <a:r>
              <a:rPr lang="en-US" dirty="0"/>
              <a:t>bone remodeling (osteoclast/osteoblast activity</a:t>
            </a:r>
            <a:r>
              <a:rPr lang="en-US" dirty="0" smtClean="0"/>
              <a:t>) that </a:t>
            </a:r>
            <a:r>
              <a:rPr lang="en-US" dirty="0"/>
              <a:t>cannot keep up with the forces </a:t>
            </a:r>
            <a:r>
              <a:rPr lang="en-US" dirty="0" smtClean="0"/>
              <a:t>acquired through high speed exercise.  </a:t>
            </a:r>
          </a:p>
          <a:p>
            <a:pPr marL="0" indent="0">
              <a:buNone/>
            </a:pPr>
            <a:r>
              <a:rPr lang="en-US" dirty="0" smtClean="0"/>
              <a:t>Appropriately diagnosed, and </a:t>
            </a:r>
            <a:r>
              <a:rPr lang="en-US" dirty="0"/>
              <a:t>g</a:t>
            </a:r>
            <a:r>
              <a:rPr lang="en-US" dirty="0" smtClean="0"/>
              <a:t>iven </a:t>
            </a:r>
            <a:r>
              <a:rPr lang="en-US" dirty="0"/>
              <a:t>rest and time, the osteoclasts and osteoblasts catch up; the bone is strengthened, and </a:t>
            </a:r>
            <a:r>
              <a:rPr lang="en-US" dirty="0" smtClean="0"/>
              <a:t>training </a:t>
            </a:r>
            <a:r>
              <a:rPr lang="en-US" dirty="0"/>
              <a:t>can </a:t>
            </a:r>
            <a:r>
              <a:rPr lang="en-US" dirty="0" smtClean="0"/>
              <a:t>resume.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1680" y="3593311"/>
            <a:ext cx="72785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continued, or resumed, high-speed exercise </a:t>
            </a:r>
            <a:r>
              <a:rPr lang="en-US" sz="2400" dirty="0" err="1"/>
              <a:t>m</a:t>
            </a:r>
            <a:r>
              <a:rPr lang="en-US" sz="2400" dirty="0" err="1" smtClean="0"/>
              <a:t>icrofractures</a:t>
            </a:r>
            <a:r>
              <a:rPr lang="en-US" sz="2400" dirty="0" smtClean="0"/>
              <a:t> will continue to develop.</a:t>
            </a:r>
          </a:p>
          <a:p>
            <a:endParaRPr lang="en-US" sz="2400" dirty="0"/>
          </a:p>
          <a:p>
            <a:r>
              <a:rPr lang="en-US" sz="2400" dirty="0" smtClean="0"/>
              <a:t>When BPs interrupt the osteoclast/osteoblast cycle, these </a:t>
            </a:r>
            <a:r>
              <a:rPr lang="en-US" sz="2400" dirty="0" err="1" smtClean="0"/>
              <a:t>microfractures</a:t>
            </a:r>
            <a:r>
              <a:rPr lang="en-US" sz="2400" dirty="0" smtClean="0"/>
              <a:t> can </a:t>
            </a:r>
            <a:r>
              <a:rPr lang="en-US" sz="2400" dirty="0"/>
              <a:t>coalesce into major fault lines in the bone—and result in bone failure.</a:t>
            </a:r>
          </a:p>
          <a:p>
            <a:endParaRPr lang="en-US" sz="2400" dirty="0"/>
          </a:p>
        </p:txBody>
      </p:sp>
      <p:pic>
        <p:nvPicPr>
          <p:cNvPr id="4" name="Picture 3" descr="subchondral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4"/>
          <a:stretch/>
        </p:blipFill>
        <p:spPr>
          <a:xfrm>
            <a:off x="7528175" y="3435104"/>
            <a:ext cx="4663825" cy="266994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11251648" y="4265391"/>
            <a:ext cx="175251" cy="65120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10860854" y="4580592"/>
            <a:ext cx="197386" cy="65120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10557326" y="5068996"/>
            <a:ext cx="175251" cy="65120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10085115" y="4938755"/>
            <a:ext cx="175251" cy="65120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9645470" y="4922475"/>
            <a:ext cx="175251" cy="65120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9189541" y="5362038"/>
            <a:ext cx="175251" cy="65120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8701047" y="5524839"/>
            <a:ext cx="175251" cy="65120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8179987" y="5589959"/>
            <a:ext cx="175251" cy="65120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7691493" y="5264358"/>
            <a:ext cx="175251" cy="65120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2474578"/>
            <a:ext cx="1250780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dirty="0" smtClean="0"/>
              <a:t>conventional </a:t>
            </a:r>
            <a:r>
              <a:rPr lang="en-US" sz="2800" dirty="0"/>
              <a:t>layoff for this condition </a:t>
            </a:r>
            <a:r>
              <a:rPr lang="en-US" sz="2800" dirty="0" smtClean="0"/>
              <a:t>may be </a:t>
            </a:r>
            <a:r>
              <a:rPr lang="en-US" sz="2800" dirty="0"/>
              <a:t>inadequate when BPs are present.</a:t>
            </a:r>
          </a:p>
          <a:p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>
            <a:off x="11680861" y="4482912"/>
            <a:ext cx="175251" cy="65120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Sound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0926" y="57413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19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really tricky 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068" y="2297748"/>
            <a:ext cx="10515600" cy="3156091"/>
          </a:xfrm>
        </p:spPr>
        <p:txBody>
          <a:bodyPr>
            <a:normAutofit/>
          </a:bodyPr>
          <a:lstStyle/>
          <a:p>
            <a:r>
              <a:rPr lang="en-US" dirty="0" smtClean="0"/>
              <a:t>That BP-treated horse may change hands multiple times before it gets to the trainer at the racetrack, and that trainer can’t possibly know that the horse was treated with BPs.</a:t>
            </a:r>
          </a:p>
          <a:p>
            <a:endParaRPr lang="en-US" dirty="0"/>
          </a:p>
          <a:p>
            <a:r>
              <a:rPr lang="en-US" dirty="0" smtClean="0"/>
              <a:t>So there is no opportunity to modify the horse’s management in consideration of an impaired ability for its bones to appropriately respond to training.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6313" y="52529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5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Use of </a:t>
            </a:r>
            <a:r>
              <a:rPr lang="en-US" sz="4000" dirty="0" err="1" smtClean="0"/>
              <a:t>Bisphophonates</a:t>
            </a:r>
            <a:r>
              <a:rPr lang="en-US" sz="4000" dirty="0" smtClean="0"/>
              <a:t> in Racing Horses &lt; 4 </a:t>
            </a:r>
            <a:r>
              <a:rPr lang="en-US" sz="4000" dirty="0" err="1" smtClean="0"/>
              <a:t>yo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7024"/>
            <a:ext cx="12192000" cy="495097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Evidence that BPs are also being administered for their analgesic effect to horses in training and racing.</a:t>
            </a:r>
          </a:p>
          <a:p>
            <a:endParaRPr lang="en-US" dirty="0"/>
          </a:p>
          <a:p>
            <a:r>
              <a:rPr lang="en-US" dirty="0" smtClean="0"/>
              <a:t>There are more effective and more affordable analgesics available.</a:t>
            </a:r>
          </a:p>
          <a:p>
            <a:endParaRPr lang="en-US" dirty="0"/>
          </a:p>
          <a:p>
            <a:r>
              <a:rPr lang="en-US" dirty="0" smtClean="0"/>
              <a:t>Why use BPs?  </a:t>
            </a:r>
          </a:p>
          <a:p>
            <a:pPr lvl="1"/>
            <a:r>
              <a:rPr lang="en-US" dirty="0" smtClean="0"/>
              <a:t>Evading detection by drug testing?</a:t>
            </a:r>
          </a:p>
          <a:p>
            <a:pPr lvl="1"/>
            <a:r>
              <a:rPr lang="en-US" dirty="0" smtClean="0"/>
              <a:t>A belief that they are more effective for ‘bone pain’?</a:t>
            </a:r>
          </a:p>
          <a:p>
            <a:pPr lvl="1"/>
            <a:endParaRPr lang="en-US" dirty="0"/>
          </a:p>
          <a:p>
            <a:r>
              <a:rPr lang="en-US" dirty="0" smtClean="0"/>
              <a:t>And if  that ‘bone pain’ is a consequence of non-adaptive bone disease, does treatment with BPs represent the ‘perfect storm’?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6577" y="38366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3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7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Bisphosphonates in horses:  There’s a lot we don’t know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98" y="1483743"/>
            <a:ext cx="11805276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 there a cause and effect relationship between bisphosphonates and fracture</a:t>
            </a:r>
            <a:r>
              <a:rPr lang="en-US" dirty="0" smtClean="0"/>
              <a:t>?</a:t>
            </a:r>
          </a:p>
          <a:p>
            <a:endParaRPr lang="en-US" sz="1600" dirty="0"/>
          </a:p>
          <a:p>
            <a:r>
              <a:rPr lang="en-US" dirty="0" smtClean="0"/>
              <a:t>How long before osteoclast/osteoblast activity returns to normal after a horse is treated with bisphosphonates?</a:t>
            </a:r>
          </a:p>
          <a:p>
            <a:endParaRPr lang="en-US" sz="1700" dirty="0" smtClean="0"/>
          </a:p>
          <a:p>
            <a:r>
              <a:rPr lang="en-US" dirty="0" smtClean="0"/>
              <a:t>Are there biologic markers that indicate bisphosphonates are having an effect on a horse’s bone?</a:t>
            </a:r>
          </a:p>
          <a:p>
            <a:endParaRPr lang="en-US" sz="1700" dirty="0" smtClean="0"/>
          </a:p>
          <a:p>
            <a:r>
              <a:rPr lang="en-US" dirty="0" smtClean="0"/>
              <a:t>What is the best way to manage the training of a young horse that has been treated with bisphosphonates?</a:t>
            </a:r>
          </a:p>
          <a:p>
            <a:endParaRPr lang="en-US" sz="1700" dirty="0" smtClean="0"/>
          </a:p>
          <a:p>
            <a:r>
              <a:rPr lang="en-US" dirty="0"/>
              <a:t>How long is the period of analgesia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1445" y="56274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64" y="365125"/>
            <a:ext cx="11756426" cy="1325563"/>
          </a:xfrm>
        </p:spPr>
        <p:txBody>
          <a:bodyPr/>
          <a:lstStyle/>
          <a:p>
            <a:r>
              <a:rPr lang="en-US" dirty="0" smtClean="0"/>
              <a:t>Bisphosphonates:  The regulatory challenge?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96" y="1760504"/>
            <a:ext cx="11528463" cy="4849224"/>
          </a:xfrm>
        </p:spPr>
        <p:txBody>
          <a:bodyPr>
            <a:normAutofit/>
          </a:bodyPr>
          <a:lstStyle/>
          <a:p>
            <a:r>
              <a:rPr lang="en-US" dirty="0" smtClean="0"/>
              <a:t>Testing methods are inadequate.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The window of detection does not correlate to the duration of the drug’s effect.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current testing method is a special separate test.  It is neither practical nor affordable to routinely test for BPs.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It is difficult to access young horses during the interval when BP treatment would be expected to occur.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Testing at the wrong time can result in a false sense of security.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4807" y="56111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548" y="2558231"/>
            <a:ext cx="11902975" cy="2293245"/>
          </a:xfrm>
        </p:spPr>
        <p:txBody>
          <a:bodyPr/>
          <a:lstStyle/>
          <a:p>
            <a:r>
              <a:rPr lang="en-US" dirty="0" smtClean="0"/>
              <a:t>Effective regulation will require a collaborative effort by all stakeholders: breeders, sales companies, trainers, veterinarians, racing associations, and racing authorities.</a:t>
            </a:r>
          </a:p>
          <a:p>
            <a:endParaRPr lang="en-US" dirty="0"/>
          </a:p>
          <a:p>
            <a:r>
              <a:rPr lang="en-US" dirty="0" smtClean="0"/>
              <a:t>One sector acting alone cannot establish meaningful protections for the horse.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09729" y="381405"/>
            <a:ext cx="8727762" cy="1325563"/>
          </a:xfrm>
        </p:spPr>
        <p:txBody>
          <a:bodyPr/>
          <a:lstStyle/>
          <a:p>
            <a:r>
              <a:rPr lang="en-US" dirty="0" smtClean="0"/>
              <a:t>Bisphosphonates:  The challenge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3746" y="53669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3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6845" y="4936720"/>
            <a:ext cx="3556000" cy="762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Thank you!</a:t>
            </a:r>
          </a:p>
        </p:txBody>
      </p:sp>
      <p:pic>
        <p:nvPicPr>
          <p:cNvPr id="41986" name="Picture 4" descr="Legs helps himse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73" y="903999"/>
            <a:ext cx="5488266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7473960" y="1937335"/>
            <a:ext cx="3745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Office:    (859) 246-2040</a:t>
            </a:r>
          </a:p>
          <a:p>
            <a:endParaRPr lang="en-US" sz="2400" dirty="0"/>
          </a:p>
          <a:p>
            <a:r>
              <a:rPr lang="en-US" sz="2400" dirty="0" smtClean="0"/>
              <a:t>Mobile:  (859) 489-7677</a:t>
            </a:r>
          </a:p>
          <a:p>
            <a:endParaRPr lang="en-US" sz="2400" dirty="0"/>
          </a:p>
          <a:p>
            <a:r>
              <a:rPr lang="en-US" sz="2400" dirty="0" smtClean="0"/>
              <a:t>    </a:t>
            </a:r>
            <a:r>
              <a:rPr lang="en-US" sz="2400" dirty="0" err="1" smtClean="0"/>
              <a:t>Mary.Scollay@ky.gov</a:t>
            </a:r>
            <a:endParaRPr lang="en-US" sz="24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8083" y="48948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0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Discussion on Bone 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701" y="2092184"/>
            <a:ext cx="10252746" cy="41484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Bone is a dynamic tissue.</a:t>
            </a:r>
          </a:p>
          <a:p>
            <a:endParaRPr lang="en-US" sz="1600" dirty="0" smtClean="0"/>
          </a:p>
          <a:p>
            <a:r>
              <a:rPr lang="en-US" dirty="0" smtClean="0"/>
              <a:t>Normal, healthy bones experience </a:t>
            </a:r>
            <a:r>
              <a:rPr lang="en-US" dirty="0" err="1" smtClean="0"/>
              <a:t>microfractures</a:t>
            </a:r>
            <a:r>
              <a:rPr lang="en-US" dirty="0" smtClean="0"/>
              <a:t> on a daily basis.</a:t>
            </a:r>
          </a:p>
          <a:p>
            <a:endParaRPr lang="en-US" sz="1600" dirty="0"/>
          </a:p>
          <a:p>
            <a:r>
              <a:rPr lang="en-US" dirty="0" smtClean="0"/>
              <a:t>Those </a:t>
            </a:r>
            <a:r>
              <a:rPr lang="en-US" dirty="0" err="1" smtClean="0"/>
              <a:t>microfractures</a:t>
            </a:r>
            <a:r>
              <a:rPr lang="en-US" dirty="0" smtClean="0"/>
              <a:t> are addressed by two types of cells.</a:t>
            </a:r>
          </a:p>
          <a:p>
            <a:pPr lvl="1"/>
            <a:r>
              <a:rPr lang="en-US" dirty="0" smtClean="0"/>
              <a:t>Osteo</a:t>
            </a:r>
            <a:r>
              <a:rPr lang="en-US" u="sng" dirty="0" smtClean="0"/>
              <a:t>c</a:t>
            </a:r>
            <a:r>
              <a:rPr lang="en-US" dirty="0" smtClean="0"/>
              <a:t>lasts—that </a:t>
            </a:r>
            <a:r>
              <a:rPr lang="en-US" u="sng" dirty="0" smtClean="0"/>
              <a:t>c</a:t>
            </a:r>
            <a:r>
              <a:rPr lang="en-US" dirty="0" smtClean="0"/>
              <a:t>lear away damaged bone</a:t>
            </a:r>
          </a:p>
          <a:p>
            <a:pPr lvl="1"/>
            <a:r>
              <a:rPr lang="en-US" dirty="0" smtClean="0"/>
              <a:t>Osteo</a:t>
            </a:r>
            <a:r>
              <a:rPr lang="en-US" u="sng" dirty="0" smtClean="0"/>
              <a:t>b</a:t>
            </a:r>
            <a:r>
              <a:rPr lang="en-US" dirty="0" smtClean="0"/>
              <a:t>lasts—that </a:t>
            </a:r>
            <a:r>
              <a:rPr lang="en-US" u="sng" dirty="0" smtClean="0"/>
              <a:t>b</a:t>
            </a:r>
            <a:r>
              <a:rPr lang="en-US" dirty="0" smtClean="0"/>
              <a:t>uild healthy, new bone</a:t>
            </a:r>
          </a:p>
          <a:p>
            <a:pPr lvl="1"/>
            <a:endParaRPr lang="en-US" sz="1600" dirty="0" smtClean="0"/>
          </a:p>
          <a:p>
            <a:r>
              <a:rPr lang="en-US" dirty="0" smtClean="0"/>
              <a:t>Failure of either of these cell lines, or an imbalance in their activity, can result in increased risk of fracture.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8796" y="54270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63" y="0"/>
            <a:ext cx="8320684" cy="1325563"/>
          </a:xfrm>
        </p:spPr>
        <p:txBody>
          <a:bodyPr/>
          <a:lstStyle/>
          <a:p>
            <a:r>
              <a:rPr lang="en-US" dirty="0" smtClean="0"/>
              <a:t>Bisphosphonates:  What they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290" y="1690687"/>
            <a:ext cx="6666720" cy="4479477"/>
          </a:xfrm>
        </p:spPr>
        <p:txBody>
          <a:bodyPr/>
          <a:lstStyle/>
          <a:p>
            <a:r>
              <a:rPr lang="en-US" dirty="0" smtClean="0"/>
              <a:t>BPs kill osteoclasts.  </a:t>
            </a:r>
          </a:p>
          <a:p>
            <a:endParaRPr lang="en-US" dirty="0" smtClean="0"/>
          </a:p>
          <a:p>
            <a:r>
              <a:rPr lang="en-US" dirty="0" smtClean="0"/>
              <a:t>The result: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amaged bone cannot be cleared away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bone cannot be laid down to repair the defect</a:t>
            </a:r>
          </a:p>
          <a:p>
            <a:pPr lvl="1"/>
            <a:endParaRPr lang="en-US" dirty="0"/>
          </a:p>
          <a:p>
            <a:r>
              <a:rPr lang="en-US" dirty="0" smtClean="0"/>
              <a:t>BPs have an analgesic effect.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mechanism of action for this is not well characterized.</a:t>
            </a:r>
            <a:endParaRPr lang="en-US" dirty="0"/>
          </a:p>
        </p:txBody>
      </p:sp>
      <p:pic>
        <p:nvPicPr>
          <p:cNvPr id="4" name="Picture 3" descr="paving-repair-contracto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r="17012"/>
          <a:stretch/>
        </p:blipFill>
        <p:spPr>
          <a:xfrm>
            <a:off x="8874310" y="512259"/>
            <a:ext cx="2785181" cy="2346213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8999" y="5685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0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712" y="0"/>
            <a:ext cx="9452744" cy="1325563"/>
          </a:xfrm>
        </p:spPr>
        <p:txBody>
          <a:bodyPr/>
          <a:lstStyle/>
          <a:p>
            <a:r>
              <a:rPr lang="en-US" dirty="0" smtClean="0"/>
              <a:t>Bisphosphonates in Human 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779" y="1482734"/>
            <a:ext cx="6741218" cy="991844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Used to prevent pathologic fractures in post-menopausal women with osteoporosis.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1060" y="2964746"/>
            <a:ext cx="6676087" cy="112342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What?  They’re used to </a:t>
            </a:r>
            <a:r>
              <a:rPr lang="en-US" b="1" i="1" dirty="0" smtClean="0">
                <a:solidFill>
                  <a:schemeClr val="bg1"/>
                </a:solidFill>
              </a:rPr>
              <a:t>prevent</a:t>
            </a:r>
            <a:r>
              <a:rPr lang="en-US" dirty="0" smtClean="0">
                <a:solidFill>
                  <a:schemeClr val="bg1"/>
                </a:solidFill>
              </a:rPr>
              <a:t> fractures in people but we’re worried that they </a:t>
            </a:r>
            <a:r>
              <a:rPr lang="en-US" b="1" i="1" dirty="0" smtClean="0">
                <a:solidFill>
                  <a:schemeClr val="bg1"/>
                </a:solidFill>
              </a:rPr>
              <a:t>cause</a:t>
            </a:r>
            <a:r>
              <a:rPr lang="en-US" dirty="0" smtClean="0">
                <a:solidFill>
                  <a:schemeClr val="bg1"/>
                </a:solidFill>
              </a:rPr>
              <a:t> fractures in race horses?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7344" y="4764392"/>
            <a:ext cx="10567757" cy="148717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The fracture risk in geriatric women is that osteoclast activity outpaces osteoblast activity.  Destroying osteoclasts with BPs maintains a more dense, less fragile bone matrix—in the case of human geriatric patients, bad bone is better than no bone.</a:t>
            </a:r>
            <a:endParaRPr lang="en-US" dirty="0"/>
          </a:p>
        </p:txBody>
      </p:sp>
      <p:pic>
        <p:nvPicPr>
          <p:cNvPr id="6" name="Picture 5" descr="xuhl03.jpg.pagespeed.ic.WNVBYfUCa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 b="19412"/>
          <a:stretch/>
        </p:blipFill>
        <p:spPr>
          <a:xfrm>
            <a:off x="7610544" y="1440226"/>
            <a:ext cx="4581456" cy="2634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8888" y="4131767"/>
            <a:ext cx="451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Normal                                       Osteoporosis</a:t>
            </a:r>
            <a:endParaRPr lang="en-US" b="1" dirty="0"/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1957" y="56245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659" y="4227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Bisphosphonates in Equine Medicine</a:t>
            </a:r>
            <a:endParaRPr lang="en-US" sz="36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4" b="19633"/>
          <a:stretch/>
        </p:blipFill>
        <p:spPr>
          <a:xfrm>
            <a:off x="114101" y="598569"/>
            <a:ext cx="2340257" cy="14103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13" y="2480288"/>
            <a:ext cx="10678017" cy="3461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151" r="5990"/>
          <a:stretch/>
        </p:blipFill>
        <p:spPr>
          <a:xfrm>
            <a:off x="2675782" y="3311454"/>
            <a:ext cx="3773855" cy="2446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180" y="540172"/>
            <a:ext cx="1602311" cy="15951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0360" y="2860836"/>
            <a:ext cx="10227733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Two products, </a:t>
            </a:r>
            <a:r>
              <a:rPr lang="en-US" sz="2800" dirty="0" err="1" smtClean="0"/>
              <a:t>Tildren</a:t>
            </a:r>
            <a:r>
              <a:rPr lang="en-US" sz="2800" dirty="0" smtClean="0"/>
              <a:t> and </a:t>
            </a:r>
            <a:r>
              <a:rPr lang="en-US" sz="2800" dirty="0" err="1" smtClean="0"/>
              <a:t>OsPhos</a:t>
            </a:r>
            <a:r>
              <a:rPr lang="en-US" sz="2800" dirty="0" smtClean="0"/>
              <a:t>, have FDA approval for use in the horse.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The labelled indication is for the treatment of navicular disease in horses 4 years of age and older.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Analgesia is the intended effect.  (Improved lameness score.)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8330" y="55000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7203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Off-Label/Extra-label Use </a:t>
            </a:r>
            <a:br>
              <a:rPr lang="en-US" dirty="0" smtClean="0"/>
            </a:br>
            <a:r>
              <a:rPr lang="en-US" dirty="0" smtClean="0"/>
              <a:t>of FDA-approved medications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92" y="1677065"/>
            <a:ext cx="11553231" cy="4757774"/>
          </a:xfrm>
        </p:spPr>
        <p:txBody>
          <a:bodyPr/>
          <a:lstStyle/>
          <a:p>
            <a:pPr marL="342900" indent="-342900"/>
            <a:r>
              <a:rPr lang="en-US" dirty="0"/>
              <a:t>Veterinarians have the legal authority for ‘</a:t>
            </a:r>
            <a:r>
              <a:rPr lang="en-US" dirty="0" smtClean="0"/>
              <a:t>off/extra-</a:t>
            </a:r>
            <a:r>
              <a:rPr lang="en-US" dirty="0"/>
              <a:t>label’ use—the administration of a medication at alternative doses, by alternative routes, at different intervals, and for treatment of conditions other than those described on the label.</a:t>
            </a:r>
          </a:p>
          <a:p>
            <a:pPr marL="342900" indent="-342900"/>
            <a:endParaRPr lang="en-US" sz="1800" dirty="0"/>
          </a:p>
          <a:p>
            <a:pPr marL="342900" indent="-342900"/>
            <a:r>
              <a:rPr lang="en-US" dirty="0"/>
              <a:t>E</a:t>
            </a:r>
            <a:r>
              <a:rPr lang="en-US" dirty="0" smtClean="0"/>
              <a:t>xamples: </a:t>
            </a:r>
          </a:p>
          <a:p>
            <a:pPr marL="800100" lvl="1" indent="-342900"/>
            <a:r>
              <a:rPr lang="en-US" dirty="0" err="1"/>
              <a:t>G</a:t>
            </a:r>
            <a:r>
              <a:rPr lang="en-US" dirty="0" err="1" smtClean="0"/>
              <a:t>entocin</a:t>
            </a:r>
            <a:r>
              <a:rPr lang="en-US" dirty="0" smtClean="0"/>
              <a:t> </a:t>
            </a:r>
            <a:r>
              <a:rPr lang="en-US" dirty="0"/>
              <a:t>has FDA approval for intrauterine </a:t>
            </a:r>
            <a:r>
              <a:rPr lang="en-US" dirty="0" smtClean="0"/>
              <a:t>use only, </a:t>
            </a:r>
            <a:r>
              <a:rPr lang="en-US" dirty="0"/>
              <a:t>yet it is </a:t>
            </a:r>
            <a:r>
              <a:rPr lang="en-US" dirty="0" smtClean="0"/>
              <a:t>commonly administered intravenously or intramuscularly to treat systemic disease. </a:t>
            </a:r>
          </a:p>
          <a:p>
            <a:pPr marL="800100" lvl="1" indent="-342900"/>
            <a:endParaRPr lang="en-US" dirty="0" smtClean="0"/>
          </a:p>
          <a:p>
            <a:pPr marL="800100" lvl="1" indent="-342900"/>
            <a:r>
              <a:rPr lang="en-US" dirty="0" smtClean="0"/>
              <a:t>The labelled dose for procaine penicillin is 3,000 IU per pound (10 ml for a 1,000 </a:t>
            </a:r>
            <a:r>
              <a:rPr lang="en-US" dirty="0" err="1" smtClean="0"/>
              <a:t>lb</a:t>
            </a:r>
            <a:r>
              <a:rPr lang="en-US" dirty="0" smtClean="0"/>
              <a:t> horse) but most veterinarians use a much higher dose.</a:t>
            </a:r>
            <a:endParaRPr lang="en-US" dirty="0"/>
          </a:p>
          <a:p>
            <a:endParaRPr lang="en-US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8382" y="58139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6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47" y="0"/>
            <a:ext cx="5308303" cy="1325563"/>
          </a:xfrm>
        </p:spPr>
        <p:txBody>
          <a:bodyPr/>
          <a:lstStyle/>
          <a:p>
            <a:r>
              <a:rPr lang="en-US" dirty="0" smtClean="0"/>
              <a:t>Off-label use of BPs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9306"/>
            <a:ext cx="12192000" cy="436685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</a:t>
            </a:r>
            <a:r>
              <a:rPr lang="en-US" dirty="0" smtClean="0"/>
              <a:t>eports of BP administration of to young horses in sales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prep to diminish radiographic evidence of  </a:t>
            </a:r>
            <a:r>
              <a:rPr lang="en-US" dirty="0" err="1" smtClean="0"/>
              <a:t>sesamoiditis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thus improving their commercial value.</a:t>
            </a:r>
          </a:p>
          <a:p>
            <a:endParaRPr lang="en-US" sz="1000" dirty="0"/>
          </a:p>
          <a:p>
            <a:r>
              <a:rPr lang="en-US" dirty="0" smtClean="0"/>
              <a:t>Defects (channels) in </a:t>
            </a:r>
            <a:r>
              <a:rPr lang="en-US" dirty="0" err="1" smtClean="0"/>
              <a:t>sesamoid</a:t>
            </a:r>
            <a:r>
              <a:rPr lang="en-US" dirty="0" smtClean="0"/>
              <a:t> bones are the result of osteoclast activity.</a:t>
            </a:r>
          </a:p>
          <a:p>
            <a:endParaRPr lang="en-US" sz="1000" dirty="0"/>
          </a:p>
          <a:p>
            <a:r>
              <a:rPr lang="en-US" dirty="0" smtClean="0"/>
              <a:t>If osteoclast activity is interrupted, the channels don’t develop.  At least that’s the idea behind the use of BPs in horses of this age.</a:t>
            </a:r>
          </a:p>
          <a:p>
            <a:endParaRPr lang="en-US" sz="1000" dirty="0"/>
          </a:p>
          <a:p>
            <a:r>
              <a:rPr lang="en-US" dirty="0" smtClean="0"/>
              <a:t>If the images are improved does that mean that the horse doesn’t have </a:t>
            </a:r>
            <a:r>
              <a:rPr lang="en-US" dirty="0" err="1" smtClean="0"/>
              <a:t>sesamoiditis</a:t>
            </a:r>
            <a:r>
              <a:rPr lang="en-US" dirty="0" smtClean="0"/>
              <a:t>?</a:t>
            </a:r>
          </a:p>
        </p:txBody>
      </p:sp>
      <p:pic>
        <p:nvPicPr>
          <p:cNvPr id="4" name="Picture 3" descr="sesamoiditis-exampl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0" t="26307" r="4654" b="31386"/>
          <a:stretch/>
        </p:blipFill>
        <p:spPr>
          <a:xfrm>
            <a:off x="8764286" y="344958"/>
            <a:ext cx="2790774" cy="2508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640" y="5675971"/>
            <a:ext cx="11312237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BPs do </a:t>
            </a:r>
            <a:r>
              <a:rPr lang="en-US" sz="2800" b="1" i="1" u="sng" dirty="0" smtClean="0">
                <a:solidFill>
                  <a:schemeClr val="bg1"/>
                </a:solidFill>
              </a:rPr>
              <a:t>not </a:t>
            </a:r>
            <a:r>
              <a:rPr lang="en-US" sz="2800" b="1" dirty="0" smtClean="0">
                <a:solidFill>
                  <a:schemeClr val="bg1"/>
                </a:solidFill>
              </a:rPr>
              <a:t>treat </a:t>
            </a:r>
            <a:r>
              <a:rPr lang="en-US" sz="2800" b="1" dirty="0" err="1" smtClean="0">
                <a:solidFill>
                  <a:schemeClr val="bg1"/>
                </a:solidFill>
              </a:rPr>
              <a:t>sesamoiditis</a:t>
            </a:r>
            <a:r>
              <a:rPr lang="en-US" sz="2800" b="1" dirty="0" smtClean="0">
                <a:solidFill>
                  <a:schemeClr val="bg1"/>
                </a:solidFill>
              </a:rPr>
              <a:t>.  Their use is intended to obscure evidence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o</a:t>
            </a:r>
            <a:r>
              <a:rPr lang="en-US" sz="2800" b="1" dirty="0" smtClean="0">
                <a:solidFill>
                  <a:schemeClr val="bg1"/>
                </a:solidFill>
              </a:rPr>
              <a:t>f its presence.  This is NOT a legitimate therapeutic use of the medication.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2506" y="46506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47" y="98779"/>
            <a:ext cx="11297201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Bisphosphonates:  </a:t>
            </a:r>
            <a:r>
              <a:rPr lang="en-US" sz="3200" dirty="0"/>
              <a:t>The implications of halting osteoclast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> </a:t>
            </a:r>
            <a:r>
              <a:rPr lang="en-US" sz="3200" dirty="0" smtClean="0"/>
              <a:t>                              activity </a:t>
            </a:r>
            <a:r>
              <a:rPr lang="en-US" sz="3200" dirty="0"/>
              <a:t>in the </a:t>
            </a:r>
            <a:r>
              <a:rPr lang="en-US" sz="3200" dirty="0" smtClean="0"/>
              <a:t>young racehorse </a:t>
            </a:r>
            <a:r>
              <a:rPr lang="en-US" sz="3200" dirty="0"/>
              <a:t>in training?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41605"/>
            <a:ext cx="12192000" cy="5316395"/>
          </a:xfrm>
        </p:spPr>
        <p:txBody>
          <a:bodyPr>
            <a:normAutofit/>
          </a:bodyPr>
          <a:lstStyle/>
          <a:p>
            <a:r>
              <a:rPr lang="en-US" sz="2600" dirty="0" smtClean="0"/>
              <a:t>Horses’ bones MUST remodel and adapt to high speed exercise or they will fail.</a:t>
            </a:r>
          </a:p>
          <a:p>
            <a:endParaRPr lang="en-US" sz="1200" dirty="0" smtClean="0"/>
          </a:p>
          <a:p>
            <a:r>
              <a:rPr lang="en-US" sz="2600" dirty="0"/>
              <a:t>B</a:t>
            </a:r>
            <a:r>
              <a:rPr lang="en-US" sz="2600" dirty="0" smtClean="0"/>
              <a:t>ones adapt most effectively and efficiently in 2-3 year olds.</a:t>
            </a:r>
          </a:p>
          <a:p>
            <a:endParaRPr lang="en-US" sz="1200" dirty="0" smtClean="0"/>
          </a:p>
          <a:p>
            <a:r>
              <a:rPr lang="en-US" sz="2600" dirty="0" smtClean="0"/>
              <a:t>If bone is not ‘trained’ during this critical period, the horse is at significantly increased risk of fatal fracture for its entire racing career.  This is why, almost </a:t>
            </a:r>
            <a:r>
              <a:rPr lang="en-US" sz="2600" dirty="0" err="1" smtClean="0"/>
              <a:t>counterintuitively</a:t>
            </a:r>
            <a:r>
              <a:rPr lang="en-US" sz="2600" dirty="0" smtClean="0"/>
              <a:t>, it is much safer for a horse to race as a 2 year old than to wait to ‘let him grow up’ and initiate training later—when his bones can no longer adequately adapt to the work of racing.</a:t>
            </a:r>
          </a:p>
          <a:p>
            <a:endParaRPr lang="en-US" sz="1200" dirty="0"/>
          </a:p>
          <a:p>
            <a:r>
              <a:rPr lang="en-US" sz="2600" dirty="0" smtClean="0"/>
              <a:t>Bisphosphonates administered to 2 year olds in sales prep will exert their effect on osteoclasts—halting bone adaptation--during the critical remodeling period.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7588" y="5891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7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39" y="249682"/>
            <a:ext cx="10515600" cy="1325563"/>
          </a:xfrm>
        </p:spPr>
        <p:txBody>
          <a:bodyPr/>
          <a:lstStyle/>
          <a:p>
            <a:r>
              <a:rPr lang="en-US" dirty="0" smtClean="0"/>
              <a:t>Bisphosphonates and bone healing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451" y="1865944"/>
            <a:ext cx="7152732" cy="4187026"/>
          </a:xfrm>
        </p:spPr>
        <p:txBody>
          <a:bodyPr/>
          <a:lstStyle/>
          <a:p>
            <a:r>
              <a:rPr lang="en-US" dirty="0" smtClean="0"/>
              <a:t>A number of equine surgeons have remarked that fracture healing following surgical repair is substantially delayed in horses known to have been treated with bisphosphonates.</a:t>
            </a:r>
          </a:p>
          <a:p>
            <a:endParaRPr lang="en-US" dirty="0"/>
          </a:p>
          <a:p>
            <a:r>
              <a:rPr lang="en-US" dirty="0" smtClean="0"/>
              <a:t>At a recent meeting, surgeons discussed their personal observations with respect to the duration of effect, and were in agreement that radiographic findings don’t normalize until about 8 months post-treatment. </a:t>
            </a:r>
            <a:endParaRPr lang="en-US" dirty="0"/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688470" y="1791884"/>
            <a:ext cx="2797531" cy="413734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8558575" y="2482012"/>
            <a:ext cx="978408" cy="346327"/>
          </a:xfrm>
          <a:prstGeom prst="rightArrow">
            <a:avLst>
              <a:gd name="adj1" fmla="val 32134"/>
              <a:gd name="adj2" fmla="val 500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8653244" y="3067321"/>
            <a:ext cx="978408" cy="346327"/>
          </a:xfrm>
          <a:prstGeom prst="rightArrow">
            <a:avLst>
              <a:gd name="adj1" fmla="val 32134"/>
              <a:gd name="adj2" fmla="val 500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6982" y="56056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3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4663</TotalTime>
  <Words>1155</Words>
  <Application>Microsoft Office PowerPoint</Application>
  <PresentationFormat>Widescreen</PresentationFormat>
  <Paragraphs>117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ＭＳ Ｐゴシック</vt:lpstr>
      <vt:lpstr>Arial</vt:lpstr>
      <vt:lpstr>Calibri</vt:lpstr>
      <vt:lpstr>Calibri Light</vt:lpstr>
      <vt:lpstr>Office Theme</vt:lpstr>
      <vt:lpstr>Bisphosphonates 101:    What you need to know and why</vt:lpstr>
      <vt:lpstr>A Brief Discussion on Bone Biology</vt:lpstr>
      <vt:lpstr>Bisphosphonates:  What they do</vt:lpstr>
      <vt:lpstr>Bisphosphonates in Human Medicine</vt:lpstr>
      <vt:lpstr>Bisphosphonates in Equine Medicine</vt:lpstr>
      <vt:lpstr>Off-Label/Extra-label Use  of FDA-approved medications</vt:lpstr>
      <vt:lpstr>Off-label use of BPs</vt:lpstr>
      <vt:lpstr>Bisphosphonates:  The implications of halting osteoclast                                 activity in the young racehorse in training? </vt:lpstr>
      <vt:lpstr>Bisphosphonates and bone healing</vt:lpstr>
      <vt:lpstr>PowerPoint Presentation</vt:lpstr>
      <vt:lpstr>The really tricky part?</vt:lpstr>
      <vt:lpstr>The Use of Bisphophonates in Racing Horses &lt; 4 yo</vt:lpstr>
      <vt:lpstr>Bisphosphonates in horses:  There’s a lot we don’t know</vt:lpstr>
      <vt:lpstr>Bisphosphonates:  The regulatory challenge?</vt:lpstr>
      <vt:lpstr>Bisphosphonates:  The challenge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Bisphosphonates 101:   What you need to know and why</dc:title>
  <dc:creator>Scollay, Mary (PPC)</dc:creator>
  <cp:lastModifiedBy>Mary Scollay</cp:lastModifiedBy>
  <cp:revision>50</cp:revision>
  <cp:lastPrinted>2019-04-01T16:44:09Z</cp:lastPrinted>
  <dcterms:created xsi:type="dcterms:W3CDTF">2019-03-26T13:25:42Z</dcterms:created>
  <dcterms:modified xsi:type="dcterms:W3CDTF">2019-04-16T12:57:49Z</dcterms:modified>
</cp:coreProperties>
</file>